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8" r:id="rId3"/>
    <p:sldId id="263" r:id="rId4"/>
    <p:sldId id="262" r:id="rId5"/>
    <p:sldId id="269" r:id="rId6"/>
    <p:sldId id="261" r:id="rId7"/>
    <p:sldId id="260" r:id="rId8"/>
    <p:sldId id="268" r:id="rId9"/>
    <p:sldId id="267" r:id="rId10"/>
    <p:sldId id="266" r:id="rId11"/>
    <p:sldId id="265" r:id="rId12"/>
    <p:sldId id="272" r:id="rId13"/>
    <p:sldId id="273" r:id="rId14"/>
    <p:sldId id="274" r:id="rId15"/>
    <p:sldId id="264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1740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17.03.2020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31683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>
                <a:latin typeface="Palatino Linotype" pitchFamily="18" charset="0"/>
              </a:rPr>
              <a:t>КРАТКАЯ ПРЕЗЕНТАЦИЯ</a:t>
            </a:r>
            <a:r>
              <a:rPr lang="ru-RU" dirty="0" smtClean="0">
                <a:latin typeface="Palatino Linotype" pitchFamily="18" charset="0"/>
              </a:rPr>
              <a:t/>
            </a:r>
            <a:br>
              <a:rPr lang="ru-RU" dirty="0" smtClean="0">
                <a:latin typeface="Palatino Linotype" pitchFamily="18" charset="0"/>
              </a:rPr>
            </a:br>
            <a:r>
              <a:rPr lang="ru-RU" b="1" i="1" dirty="0" smtClean="0">
                <a:latin typeface="Palatino Linotype" pitchFamily="18" charset="0"/>
              </a:rPr>
              <a:t>ОСНОВНОЙ</a:t>
            </a:r>
            <a:r>
              <a:rPr lang="ru-RU" dirty="0" smtClean="0">
                <a:latin typeface="Palatino Linotype" pitchFamily="18" charset="0"/>
              </a:rPr>
              <a:t/>
            </a:r>
            <a:br>
              <a:rPr lang="ru-RU" dirty="0" smtClean="0">
                <a:latin typeface="Palatino Linotype" pitchFamily="18" charset="0"/>
              </a:rPr>
            </a:br>
            <a:r>
              <a:rPr lang="ru-RU" b="1" i="1" dirty="0" smtClean="0">
                <a:latin typeface="Palatino Linotype" pitchFamily="18" charset="0"/>
              </a:rPr>
              <a:t>ОБРАЗОВАТЕЛЬНОЙ</a:t>
            </a:r>
            <a:r>
              <a:rPr lang="ru-RU" dirty="0" smtClean="0">
                <a:latin typeface="Palatino Linotype" pitchFamily="18" charset="0"/>
              </a:rPr>
              <a:t/>
            </a:r>
            <a:br>
              <a:rPr lang="ru-RU" dirty="0" smtClean="0">
                <a:latin typeface="Palatino Linotype" pitchFamily="18" charset="0"/>
              </a:rPr>
            </a:br>
            <a:r>
              <a:rPr lang="ru-RU" b="1" i="1" dirty="0" smtClean="0">
                <a:latin typeface="Palatino Linotype" pitchFamily="18" charset="0"/>
              </a:rPr>
              <a:t>ПРОГРАММЫ МБДОУ «КУБЭЛЭК»</a:t>
            </a:r>
            <a:r>
              <a:rPr lang="ru-RU" sz="3600" dirty="0" smtClean="0">
                <a:latin typeface="Palatino Linotype" pitchFamily="18" charset="0"/>
              </a:rPr>
              <a:t/>
            </a:r>
            <a:br>
              <a:rPr lang="ru-RU" sz="3600" dirty="0" smtClean="0">
                <a:latin typeface="Palatino Linotype" pitchFamily="18" charset="0"/>
              </a:rPr>
            </a:br>
            <a:endParaRPr lang="ru-RU" dirty="0">
              <a:latin typeface="Palatino Linotyp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7" name="Рисунок 6" descr="G:\Фото Детский сад\DSCN018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3356992"/>
            <a:ext cx="3456384" cy="265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C:\Users\Кубэлэк\Desktop\Рисунок1.pn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48680"/>
            <a:ext cx="1543666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D:\Папки\Для баннера МБДОУ Кубэлэк\МБДОУ Кубэлэк\Будни\физ-ра\IMG_108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45024"/>
            <a:ext cx="2520280" cy="2105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552" y="1844824"/>
            <a:ext cx="8183880" cy="41879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СОДЕРЖАНИЕ УКАЗАННЫХ ОБРАЗОВАТЕЛЬНЫХ ОБЛАСТЕЙ ЗАВИСИТ ОТ ВОЗРАСТНЫХ И ИНДИВИДУАЛЬНЫХ ОСОБЕННОСТЕЙ ДЕТЕЙ, ОПРЕДЕЛЯЕТСЯ ЦЕЛЯМИ И ЗАДАЧАМИ ПРОГРАММЫ И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РЕАЛИЗУЕТСЯ В РАЗЛИЧНЫХ ВИДАХ ДЕЯТЕЛЬНОСТИ (ОБЩЕНИИ, ИГРЕ, ПОЗНАВАТЕЛЬНО-ИССЛЕДОВАТЕЛЬСКОЙ ДЕЯТЕЛЬНОСТИ)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861048"/>
            <a:ext cx="2232248" cy="13681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b="1" dirty="0" smtClean="0">
              <a:solidFill>
                <a:srgbClr val="603B14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Требования к структуре образовательной программы</a:t>
            </a:r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3501008"/>
            <a:ext cx="2232248" cy="13681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b="1" dirty="0" smtClean="0">
              <a:solidFill>
                <a:srgbClr val="603B14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Требования к</a:t>
            </a:r>
            <a:endParaRPr lang="ru-RU" sz="5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условиям</a:t>
            </a:r>
            <a:endParaRPr lang="ru-RU" sz="5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реализации</a:t>
            </a:r>
            <a:endParaRPr lang="ru-RU" sz="5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программы</a:t>
            </a:r>
            <a:endParaRPr lang="ru-RU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084168" y="3717032"/>
            <a:ext cx="2232248" cy="13681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b="1" dirty="0" smtClean="0">
              <a:solidFill>
                <a:srgbClr val="603B14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084168" y="3789040"/>
            <a:ext cx="2232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Требования к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результатам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освоения</a:t>
            </a:r>
          </a:p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программы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10" name="Содержимое 7" descr="C:\Users\Кубэлэк\Desktop\Рисунок1.pn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48680"/>
            <a:ext cx="1903706" cy="1367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399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2764" t="18046" r="22722" b="20185"/>
          <a:stretch>
            <a:fillRect/>
          </a:stretch>
        </p:blipFill>
        <p:spPr bwMode="auto">
          <a:xfrm>
            <a:off x="539552" y="764704"/>
            <a:ext cx="8166700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7" descr="C:\Users\Кубэлэк\Desktop\Рисунок1.pn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88640"/>
            <a:ext cx="1543666" cy="1080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 cstate="print"/>
          <a:srcRect l="23495" t="23045" r="20603" b="17902"/>
          <a:stretch>
            <a:fillRect/>
          </a:stretch>
        </p:blipFill>
        <p:spPr bwMode="auto">
          <a:xfrm>
            <a:off x="467544" y="1124744"/>
            <a:ext cx="835292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7" descr="C:\Users\Кубэлэк\Desktop\Рисунок1.pn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0"/>
            <a:ext cx="1903706" cy="1367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6" name="Содержимое 7" descr="C:\Users\Кубэлэк\Desktop\Рисунок1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04664"/>
            <a:ext cx="1903706" cy="13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7505" y="548680"/>
            <a:ext cx="684076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28414" tIns="45720" rIns="79350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Содержание взаимодействия педагогов с родителями в ДОУ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899592" y="1772816"/>
          <a:ext cx="7272808" cy="4158639"/>
        </p:xfrm>
        <a:graphic>
          <a:graphicData uri="http://schemas.openxmlformats.org/drawingml/2006/table">
            <a:tbl>
              <a:tblPr/>
              <a:tblGrid>
                <a:gridCol w="1563683"/>
                <a:gridCol w="5709125"/>
              </a:tblGrid>
              <a:tr h="319286">
                <a:tc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Разделы, направления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358" marR="48298" marT="235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35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Times New Roman"/>
                          <a:cs typeface="Times New Roman"/>
                        </a:rPr>
                        <a:t>Содержание работы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358" marR="48298" marT="235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777">
                <a:tc>
                  <a:txBody>
                    <a:bodyPr/>
                    <a:lstStyle/>
                    <a:p>
                      <a:pPr marL="615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Обучение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358" marR="48298" marT="235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 indent="-2032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Индивидуальная работа с родителями по вопросам воспитания и обучения. Выработка совместных требований к ребенку. Проведение родительских собраний по вопросам  помощи ребенку в обучении.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358" marR="48298" marT="235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1686">
                <a:tc>
                  <a:txBody>
                    <a:bodyPr/>
                    <a:lstStyle/>
                    <a:p>
                      <a:pPr marL="641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Общение и развитие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358" marR="48298" marT="235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Индивидуальная работа с родителями по вопросам развития личности ребенка, определение задач по развитию каждого ребенка. Организация консультаций специалистов и обмена опытом между специалистами.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358" marR="48298" marT="235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148">
                <a:tc>
                  <a:txBody>
                    <a:bodyPr/>
                    <a:lstStyle/>
                    <a:p>
                      <a:pPr marL="6413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Досуг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358" marR="48298" marT="235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Выявление интереса родителей, их увлечений и привлечение их к организации досуга детей. Организация совместных с родителями мероприятий. Работа с родительским коллективом.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358" marR="48298" marT="235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148">
                <a:tc>
                  <a:txBody>
                    <a:bodyPr/>
                    <a:lstStyle/>
                    <a:p>
                      <a:pPr marL="615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Здоровье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358" marR="48298" marT="235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032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Просвещение родителей о возрастных особенностях детей. Организация консультаций специалистов по вопросам физического и психического развития детей.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358" marR="48298" marT="235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74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Times New Roman"/>
                          <a:cs typeface="Times New Roman"/>
                        </a:rPr>
                        <a:t>Исследование семей воспитанников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358" marR="48298" marT="235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Выявление типа семьи; уровня удовлетворенности родителей положением семьи; образовательного уровня, социального и материального положения; потребности на образовательные услуги для детей; Набора образовательных потребностей для повышения педагогической грамотности родителей; опыта семейного воспитания. Посещение семей на дому для выявления необходимых условий развития.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5358" marR="48298" marT="2351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6" name="Содержимое 7" descr="C:\Users\Кубэлэк\Desktop\Рисунок1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04664"/>
            <a:ext cx="1903706" cy="13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11560" y="986245"/>
            <a:ext cx="763284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6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  изучения  семьи: </a:t>
            </a:r>
          </a:p>
          <a:p>
            <a:pPr marL="0" marR="0" lvl="0" indent="76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анкетирование  родителей;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беседы  с  родителями;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беседы  с  детьми;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наблюдение  за  ребёнком;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изучение  рисунков  на  тему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Моя  семья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обсуждение  этих  рисунков  с  детьми  и  родителями;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посещение  семьи  ребёнка;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проведение  съёмок  на  фото  и  видео  индивидуальной  и  групповой  деятельности  детей  с  дальнейшим  показом  и  обсуждением  с  родителями.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и поддержка традиций проведения совместно с родителями спортивных соревнований, праздников, досугов, Дней здоровья.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конкурсов и выставок детского творчества, демонстрация вариативного использования бросового материала.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76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332656"/>
            <a:ext cx="8183880" cy="570696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Материально-техническое обеспечение программы.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обеспечивает максимальную реализацию образовательного потенциала пространства МБДОУ, группы и участка, материалов, оборудования и инвентаря для развития детей дошкольного возраста в соответствии с особенностями каждого возрастного этапа, охраны и укрепления их здоровья, возможность общения и совместной деятельности детей (в том числе детей разного возраста) и взрослых, двигательной активности детей, а также возможности для уединения.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обеспечивает реализацию различных образовательных программ; учет национально-культурных, климатических условий, в которых осуществляется образовательная деятельность; учет возрастных особенностей детей.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Развивающая  среда  построена  на  следующих  принципах: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насыщенность;</a:t>
            </a:r>
          </a:p>
          <a:p>
            <a:pPr lvl="0"/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полифункциональность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вариативность;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доступность;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безопасность.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Насыщенность среды соответствует возрастным возможностям детей и содержанию Программы.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Образовательное пространство оснащено средствами обучения и воспитания, соответствующими материалами, игровым, спортивным, оздоровительным оборудованием, инвентарем, которые  обеспечивают: игровую, познавательную, исследовательскую и творческую активность всех воспитанников, экспериментирование с доступными детям материалами (в том числе с песком и водой);</a:t>
            </a:r>
          </a:p>
          <a:p>
            <a:pPr lvl="0"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двигательную активность, в том числе развитие крупной и мелкой моторики, участие в подвижных играх и соревнованиях;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эмоциональное благополучие детей во взаимодействии с предметно-пространственным окружением;</a:t>
            </a:r>
          </a:p>
          <a:p>
            <a:pPr lvl="0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возможность самовыражения детей.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Для детей младенческого и раннего возраста образовательное пространство предоставляет необходимые и достаточные возможности для движения, предметной и игровой деятельности с разными материалами.</a:t>
            </a:r>
          </a:p>
          <a:p>
            <a:r>
              <a:rPr lang="ru-RU" sz="4400" b="1" i="1" dirty="0" err="1" smtClean="0">
                <a:latin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пространства дает возможность изменений предметно-пространственной среды в зависимости от образовательной ситуации, в том числе от меняющихся интересов и возможностей детей;</a:t>
            </a:r>
          </a:p>
          <a:p>
            <a:r>
              <a:rPr lang="ru-RU" sz="4400" b="1" i="1" dirty="0" err="1" smtClean="0">
                <a:latin typeface="Times New Roman" pitchFamily="18" charset="0"/>
                <a:cs typeface="Times New Roman" pitchFamily="18" charset="0"/>
              </a:rPr>
              <a:t>Полифункциональность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материалов позволяет разнообразно использовать различные  составляющих предметной среды: детскую мебель, маты, мягкие модули, ширмы, природные материалы, пригодные  в разных видах детской активности (в том числе в качестве предметов-заместителей в детской игре).</a:t>
            </a:r>
          </a:p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Вариативность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среды позволяет создать различные пространства (для игры, конструирования, уединения и пр.), а также разнообразный материал, игры, игрушки и оборудование, обеспечивают свободный выбор детей. Игровой материал периодически сменяется, что стимулирует  игровую, двигательную, познавательную и исследовательскую активность детей.</a:t>
            </a:r>
          </a:p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Доступность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среды создает условия для свободного доступа детей к играм, игрушкам, материалам, пособиям, обеспечивающим все основные виды детской активности; исправность и сохранность материалов и оборудования.</a:t>
            </a:r>
          </a:p>
          <a:p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Безопасность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предметно-пространственной среды обеспечивает соответствие всех ее элементов требованиям по надежности и безопасности их использования.</a:t>
            </a: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552" y="1700808"/>
            <a:ext cx="8183880" cy="4187952"/>
          </a:xfrm>
        </p:spPr>
        <p:txBody>
          <a:bodyPr>
            <a:normAutofit fontScale="92500" lnSpcReduction="10000"/>
          </a:bodyPr>
          <a:lstStyle/>
          <a:p>
            <a:r>
              <a:rPr lang="ru-RU" sz="1600" b="1" dirty="0" smtClean="0"/>
              <a:t>Направление </a:t>
            </a:r>
            <a:r>
              <a:rPr lang="tt-RU" sz="1600" b="1" i="1" dirty="0" smtClean="0"/>
              <a:t>УМК “Туган телдә сөйләшәбез” </a:t>
            </a:r>
            <a:r>
              <a:rPr lang="tt-RU" sz="1600" dirty="0" smtClean="0"/>
              <a:t> разработано для первой младшей группы, второй младшей группы, средней, старшей, подготовительной к школе групп. Их особенность заключается в формировании грамматического строя, фонетического, лексического уровней языковой системы, развитии связной речи.  </a:t>
            </a:r>
          </a:p>
          <a:p>
            <a:endParaRPr lang="ru-RU" sz="1600" dirty="0" smtClean="0"/>
          </a:p>
          <a:p>
            <a:r>
              <a:rPr lang="ru-RU" sz="1600" b="1" dirty="0" smtClean="0"/>
              <a:t>Направление   </a:t>
            </a:r>
            <a:r>
              <a:rPr lang="ru-RU" sz="1600" b="1" i="1" dirty="0" smtClean="0"/>
              <a:t>по обучению детей русскому языку с использованием УМК</a:t>
            </a:r>
            <a:r>
              <a:rPr lang="ru-RU" sz="1600" b="1" dirty="0" smtClean="0"/>
              <a:t>. 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 Опираясь на УМК «Изучаем русский язык» </a:t>
            </a:r>
            <a:r>
              <a:rPr lang="ru-RU" sz="1600" dirty="0" err="1" smtClean="0"/>
              <a:t>Гаффаровой</a:t>
            </a:r>
            <a:r>
              <a:rPr lang="ru-RU" sz="1600" dirty="0" smtClean="0"/>
              <a:t> С.М.  для детей татарской национальности  творческая группа составила программу по обучению детей татарской национальности проживающих в городе, где больше используется русский язык. </a:t>
            </a:r>
          </a:p>
          <a:p>
            <a:pPr>
              <a:buNone/>
            </a:pPr>
            <a:endParaRPr lang="ru-RU" sz="1600" dirty="0" smtClean="0"/>
          </a:p>
          <a:p>
            <a:r>
              <a:rPr lang="ru-RU" sz="1600" b="1" i="1" dirty="0" smtClean="0"/>
              <a:t>Направление УМК для детей 6-7 лет «</a:t>
            </a:r>
            <a:r>
              <a:rPr lang="ru-RU" sz="1600" b="1" i="1" dirty="0" err="1" smtClean="0"/>
              <a:t>Мәктәпкәчә яшьтәгеләр әлифбасы</a:t>
            </a:r>
            <a:r>
              <a:rPr lang="ru-RU" sz="1600" b="1" i="1" dirty="0" smtClean="0"/>
              <a:t>», </a:t>
            </a:r>
            <a:r>
              <a:rPr lang="ru-RU" sz="1600" b="1" i="1" dirty="0" err="1" smtClean="0"/>
              <a:t>Шаехова</a:t>
            </a:r>
            <a:r>
              <a:rPr lang="ru-RU" sz="1600" b="1" i="1" dirty="0" smtClean="0"/>
              <a:t> Р. К.</a:t>
            </a:r>
            <a:endParaRPr lang="ru-RU" sz="1600" dirty="0" smtClean="0"/>
          </a:p>
          <a:p>
            <a:pPr>
              <a:buNone/>
            </a:pPr>
            <a:r>
              <a:rPr lang="ru-RU" sz="1600" dirty="0" smtClean="0"/>
              <a:t>Рабочая тетрадь адресована детям подготовительной к школе (6-7 лет) групп, воспитателю детского сада, родителям.  Разработаны подробные конспекты образовательной деятельности</a:t>
            </a:r>
          </a:p>
          <a:p>
            <a:pPr>
              <a:buNone/>
            </a:pPr>
            <a:endParaRPr lang="ru-RU" sz="1600" dirty="0" smtClean="0"/>
          </a:p>
          <a:p>
            <a:endParaRPr lang="ru-RU" sz="1600" dirty="0"/>
          </a:p>
        </p:txBody>
      </p:sp>
      <p:pic>
        <p:nvPicPr>
          <p:cNvPr id="7" name="Содержимое 7" descr="C:\Users\Кубэлэк\Desktop\Рисунок1.pn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48680"/>
            <a:ext cx="1831698" cy="1224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ОБРАЗОВАТЕЛЬНАЯ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ПРОГРАММА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нормативно-управленческий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документ дошкольного учреждения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характеризующий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специфику содержания образования, особенности организации воспитательно-образовательного процесса,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характер оказываемых образовательных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услуг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6" name="Содержимое 7" descr="C:\Users\Кубэлэк\Desktop\Рисунок1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620688"/>
            <a:ext cx="1420639" cy="109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39552" y="1700808"/>
            <a:ext cx="8183880" cy="4187952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dirty="0" smtClean="0"/>
              <a:t> В основе работы дошкольной образовательной организации лежит примерная общеобразовательная программа дошкольного образования </a:t>
            </a:r>
            <a:r>
              <a:rPr lang="ru-RU" b="1" dirty="0" smtClean="0"/>
              <a:t>«От рождения до школы» под редакцией  Н.Е. </a:t>
            </a:r>
            <a:r>
              <a:rPr lang="ru-RU" b="1" dirty="0" err="1" smtClean="0"/>
              <a:t>Вераксы</a:t>
            </a:r>
            <a:r>
              <a:rPr lang="ru-RU" b="1" dirty="0" smtClean="0"/>
              <a:t>, Т.С.Комаровой, Н.А.Васильевой. </a:t>
            </a:r>
          </a:p>
          <a:p>
            <a:pPr algn="ctr">
              <a:buNone/>
            </a:pPr>
            <a:r>
              <a:rPr lang="ru-RU" b="1" i="1" dirty="0" smtClean="0"/>
              <a:t>В ходе проектирования учитывались: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 </a:t>
            </a:r>
          </a:p>
          <a:p>
            <a:r>
              <a:rPr lang="ru-RU" dirty="0" smtClean="0"/>
              <a:t>Основная  образовательная программа определяет содержание и </a:t>
            </a:r>
            <a:r>
              <a:rPr lang="ru-RU" b="1" dirty="0" smtClean="0"/>
              <a:t>описание модели образовательного процесса</a:t>
            </a:r>
            <a:r>
              <a:rPr lang="ru-RU" dirty="0" smtClean="0"/>
              <a:t>, т. е. педагогической составляющей деятельности дошкольного образовательного учреждения. Основная её задача заключается в том, чтобы зафиксировать режим стабильного функционирования.  </a:t>
            </a:r>
            <a:endParaRPr lang="ru-RU" dirty="0"/>
          </a:p>
        </p:txBody>
      </p:sp>
      <p:pic>
        <p:nvPicPr>
          <p:cNvPr id="7" name="Содержимое 7" descr="C:\Users\Кубэлэк\Desktop\Рисунок1.pn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76672"/>
            <a:ext cx="1903706" cy="1367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1844824"/>
            <a:ext cx="8183880" cy="418795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/>
              <a:t>ООП ДОУ обеспечивает</a:t>
            </a:r>
            <a:r>
              <a:rPr lang="ru-RU" dirty="0" smtClean="0"/>
              <a:t> осуществление образовательного процесса в двух основных организованных моделях, включающих:</a:t>
            </a:r>
          </a:p>
          <a:p>
            <a:pPr>
              <a:buNone/>
            </a:pPr>
            <a:r>
              <a:rPr lang="ru-RU" dirty="0" smtClean="0"/>
              <a:t>-совместную деятельность взрослого и детей, самостоятельную деятельность детей; </a:t>
            </a:r>
          </a:p>
          <a:p>
            <a:pPr>
              <a:buNone/>
            </a:pPr>
            <a:r>
              <a:rPr lang="ru-RU" dirty="0" smtClean="0"/>
              <a:t>-предусматривает внедрение адекватной возрастным возможностям обучающей модели при осуществлении образовательного процесса с детьми.</a:t>
            </a:r>
            <a:endParaRPr lang="ru-RU" dirty="0"/>
          </a:p>
        </p:txBody>
      </p:sp>
      <p:pic>
        <p:nvPicPr>
          <p:cNvPr id="7" name="Содержимое 7" descr="C:\Users\Кубэлэк\Desktop\Рисунок1.pn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48680"/>
            <a:ext cx="1903706" cy="1367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611560" y="1700808"/>
            <a:ext cx="8039864" cy="505888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ООП ДОУ направлена</a:t>
            </a:r>
            <a:r>
              <a:rPr lang="ru-RU" dirty="0" smtClean="0"/>
              <a:t> на разностороннее развитие детей в возрасте от 2 – х месяцев (при наличии соответствующих условий содержания) до 7 лет включительно (до прекращения образовательных отношений) с учётом их возрастных и индивидуальных особенностей, в том числе достижение детьми уровня развития, необходимого 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специфических для детей дошкольного возраста видов деятельности. Пункт 1 и 2  статьи 64 «Дошкольное образование» Федерального закона от 29 декабря 2012 года «Об образовании в Российской Федерации».</a:t>
            </a:r>
            <a:endParaRPr lang="ru-RU" dirty="0"/>
          </a:p>
        </p:txBody>
      </p:sp>
      <p:pic>
        <p:nvPicPr>
          <p:cNvPr id="7" name="Содержимое 7" descr="C:\Users\Кубэлэк\Desktop\Рисунок1.pn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48680"/>
            <a:ext cx="1903706" cy="1367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МОДЕЛЬ ОБРАЗОВАТЕЛЬНОЙ</a:t>
            </a:r>
            <a:r>
              <a:rPr lang="ru-RU" dirty="0" smtClean="0"/>
              <a:t> </a:t>
            </a:r>
            <a:r>
              <a:rPr lang="ru-RU" b="1" dirty="0" smtClean="0"/>
              <a:t>ПРОГРАММЫ МБДОУ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700808"/>
            <a:ext cx="7776864" cy="1296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/>
              <a:t>Цель</a:t>
            </a:r>
            <a:r>
              <a:rPr lang="ru-RU" b="1" dirty="0" smtClean="0"/>
              <a:t>:</a:t>
            </a:r>
            <a:r>
              <a:rPr lang="ru-RU" b="1" i="1" dirty="0" smtClean="0"/>
              <a:t> позитивная социализация и всестороннее развитие ребёнка дошкольного возраста в адекватных его возрасту видах деятельности</a:t>
            </a:r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cxnSp>
        <p:nvCxnSpPr>
          <p:cNvPr id="9" name="Прямая соединительная линия 8"/>
          <p:cNvCxnSpPr>
            <a:stCxn id="7" idx="2"/>
          </p:cNvCxnSpPr>
          <p:nvPr/>
        </p:nvCxnSpPr>
        <p:spPr>
          <a:xfrm>
            <a:off x="4572000" y="2996952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3923928" y="3717032"/>
            <a:ext cx="1512168" cy="11521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Речевое развитие</a:t>
            </a:r>
            <a:endParaRPr lang="ru-RU" sz="1200" dirty="0"/>
          </a:p>
        </p:txBody>
      </p:sp>
      <p:cxnSp>
        <p:nvCxnSpPr>
          <p:cNvPr id="14" name="Прямая соединительная линия 13"/>
          <p:cNvCxnSpPr>
            <a:stCxn id="11" idx="0"/>
          </p:cNvCxnSpPr>
          <p:nvPr/>
        </p:nvCxnSpPr>
        <p:spPr>
          <a:xfrm flipH="1">
            <a:off x="1619672" y="3717032"/>
            <a:ext cx="30603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619672" y="3717032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683568" y="4005064"/>
            <a:ext cx="1512168" cy="11521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Социально-коммуникативное развитие</a:t>
            </a:r>
            <a:endParaRPr lang="ru-RU" sz="1200" dirty="0"/>
          </a:p>
        </p:txBody>
      </p:sp>
      <p:sp>
        <p:nvSpPr>
          <p:cNvPr id="18" name="Овал 17"/>
          <p:cNvSpPr/>
          <p:nvPr/>
        </p:nvSpPr>
        <p:spPr>
          <a:xfrm>
            <a:off x="2267744" y="4005064"/>
            <a:ext cx="1656184" cy="12241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Познавательное развитие</a:t>
            </a:r>
            <a:endParaRPr lang="ru-RU" sz="1200" dirty="0"/>
          </a:p>
        </p:txBody>
      </p:sp>
      <p:sp>
        <p:nvSpPr>
          <p:cNvPr id="19" name="Овал 18"/>
          <p:cNvSpPr/>
          <p:nvPr/>
        </p:nvSpPr>
        <p:spPr>
          <a:xfrm>
            <a:off x="5508104" y="3933056"/>
            <a:ext cx="1440160" cy="115212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Физическое развитие</a:t>
            </a:r>
            <a:endParaRPr lang="ru-RU" sz="1200" dirty="0"/>
          </a:p>
        </p:txBody>
      </p:sp>
      <p:sp>
        <p:nvSpPr>
          <p:cNvPr id="20" name="Овал 19"/>
          <p:cNvSpPr/>
          <p:nvPr/>
        </p:nvSpPr>
        <p:spPr>
          <a:xfrm>
            <a:off x="7164288" y="4077072"/>
            <a:ext cx="1440160" cy="12241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Художественно-эстетическое развитие</a:t>
            </a:r>
            <a:endParaRPr lang="ru-RU" sz="1200" dirty="0"/>
          </a:p>
        </p:txBody>
      </p:sp>
      <p:cxnSp>
        <p:nvCxnSpPr>
          <p:cNvPr id="22" name="Прямая соединительная линия 21"/>
          <p:cNvCxnSpPr>
            <a:endCxn id="18" idx="0"/>
          </p:cNvCxnSpPr>
          <p:nvPr/>
        </p:nvCxnSpPr>
        <p:spPr>
          <a:xfrm>
            <a:off x="3059832" y="3717032"/>
            <a:ext cx="3600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endCxn id="11" idx="0"/>
          </p:cNvCxnSpPr>
          <p:nvPr/>
        </p:nvCxnSpPr>
        <p:spPr>
          <a:xfrm flipH="1">
            <a:off x="4680012" y="3717032"/>
            <a:ext cx="32043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884368" y="3717032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156176" y="3717032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Содержимое 7" descr="C:\Users\Кубэлэк\Desktop\Рисунок1.pn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764704"/>
            <a:ext cx="1327642" cy="936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1268760"/>
            <a:ext cx="8183880" cy="4482824"/>
          </a:xfrm>
        </p:spPr>
        <p:txBody>
          <a:bodyPr>
            <a:normAutofit fontScale="47500" lnSpcReduction="20000"/>
          </a:bodyPr>
          <a:lstStyle/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ОБРАЗОВАТЕЛЬНЫЕ ОБЛАСТИ: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собственных действий; развитие социального 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Познавательное развитие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предполагает развитие интересов детей,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любознательности 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" name="Содержимое 7" descr="C:\Users\Кубэлэк\Desktop\Рисунок1.pn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48680"/>
            <a:ext cx="1687682" cy="1080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1988840"/>
            <a:ext cx="8183880" cy="4187952"/>
          </a:xfrm>
        </p:spPr>
        <p:txBody>
          <a:bodyPr>
            <a:normAutofit fontScale="25000" lnSpcReduction="20000"/>
          </a:bodyPr>
          <a:lstStyle/>
          <a:p>
            <a:pPr lvl="0">
              <a:buNone/>
            </a:pPr>
            <a:r>
              <a:rPr lang="ru-RU" sz="5200" b="1" i="1" dirty="0" smtClean="0">
                <a:latin typeface="Times New Roman" pitchFamily="18" charset="0"/>
                <a:cs typeface="Times New Roman" pitchFamily="18" charset="0"/>
              </a:rPr>
              <a:t>       Речевое развитие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включает владение речью как средством общения и культуры;</a:t>
            </a:r>
            <a:r>
              <a:rPr lang="ru-RU" sz="5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 </a:t>
            </a:r>
          </a:p>
          <a:p>
            <a:pPr lvl="0">
              <a:buNone/>
            </a:pPr>
            <a:r>
              <a:rPr lang="ru-RU" sz="5200" b="1" i="1" dirty="0" smtClean="0">
                <a:latin typeface="Times New Roman" pitchFamily="18" charset="0"/>
                <a:cs typeface="Times New Roman" pitchFamily="18" charset="0"/>
              </a:rPr>
              <a:t>       Художественно-эстетическое развитие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lvl="0">
              <a:buNone/>
            </a:pPr>
            <a:r>
              <a:rPr lang="ru-RU" sz="5200" b="1" i="1" dirty="0" smtClean="0">
                <a:latin typeface="Times New Roman" pitchFamily="18" charset="0"/>
                <a:cs typeface="Times New Roman" pitchFamily="18" charset="0"/>
              </a:rPr>
              <a:t>      Физическое развитие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включает приобретение опыта в следующих видах деятельности</a:t>
            </a:r>
            <a:r>
              <a:rPr lang="ru-RU" sz="5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52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5200" dirty="0" smtClean="0">
                <a:latin typeface="Times New Roman" pitchFamily="18" charset="0"/>
                <a:cs typeface="Times New Roman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7" descr="C:\Users\Кубэлэк\Desktop\Рисунок1.pn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48680"/>
            <a:ext cx="1903706" cy="1367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446449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474893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/>
              <a:t> 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7544" y="530352"/>
            <a:ext cx="8280920" cy="505888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РЕАЛИЗАЦИИ ПРОГРАММЫ</a:t>
            </a:r>
          </a:p>
          <a:p>
            <a:pPr algn="ctr">
              <a:buNone/>
            </a:pPr>
            <a:endParaRPr lang="ru-RU" sz="1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1.Охрана и укрепление физического и психического здоровья детей, в том числе их эмоционального благополучия.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2.Обеспечение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3.Обеспечение преемственности целей, задач и содержания основных образовательных программ дошкольного и начального общего образования.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4.Создание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5.Объединение обучения и воспитания в целостный образовательный процесс на основе духовно-нравственных 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6.Формирование 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7.Обеспечение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8.Формирование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среды, соответствующей возрастным, индивидуальным, психологическим  и физиологическим особенностям детей.</a:t>
            </a: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9.Обеспечение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</a:p>
          <a:p>
            <a:pPr>
              <a:buNone/>
            </a:pP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 </a:t>
            </a:r>
            <a:endParaRPr lang="ru-RU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209</TotalTime>
  <Words>1360</Words>
  <Application>Microsoft Office PowerPoint</Application>
  <PresentationFormat>Экран (4:3)</PresentationFormat>
  <Paragraphs>138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 КРАТКАЯ ПРЕЗЕНТАЦИЯ ОСНОВНОЙ ОБРАЗОВАТЕЛЬНОЙ ПРОГРАММЫ МБДОУ «КУБЭЛЭК» </vt:lpstr>
      <vt:lpstr>  ОСНОВНАЯ ОБРАЗОВАТЕЛЬНАЯ ПРОГРАММА нормативно-управленческий документ дошкольного учреждения,  характеризующий  специфику содержания образования, особенности организации воспитательно-образовательного процесса,   характер оказываемых образовательных услуг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ОСНОВНОЙ ОБРАЗОВАТЕЛЬНОЙ ПРОГРАММЫ МБДОУ «Кубэлэк»</dc:title>
  <dc:creator>user</dc:creator>
  <cp:lastModifiedBy>user</cp:lastModifiedBy>
  <cp:revision>26</cp:revision>
  <dcterms:created xsi:type="dcterms:W3CDTF">2019-02-12T09:12:35Z</dcterms:created>
  <dcterms:modified xsi:type="dcterms:W3CDTF">2020-03-17T09:46:25Z</dcterms:modified>
</cp:coreProperties>
</file>